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sldIdLst>
    <p:sldId id="308" r:id="rId2"/>
    <p:sldId id="352" r:id="rId3"/>
    <p:sldId id="272" r:id="rId4"/>
    <p:sldId id="356" r:id="rId5"/>
    <p:sldId id="355" r:id="rId6"/>
    <p:sldId id="297" r:id="rId7"/>
    <p:sldId id="264" r:id="rId8"/>
    <p:sldId id="271" r:id="rId9"/>
    <p:sldId id="353" r:id="rId10"/>
    <p:sldId id="363" r:id="rId11"/>
    <p:sldId id="354" r:id="rId12"/>
    <p:sldId id="274" r:id="rId13"/>
    <p:sldId id="357" r:id="rId14"/>
    <p:sldId id="359" r:id="rId15"/>
    <p:sldId id="358" r:id="rId16"/>
    <p:sldId id="360" r:id="rId17"/>
    <p:sldId id="361" r:id="rId18"/>
    <p:sldId id="3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5" autoAdjust="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03D8-FBFD-4200-ACFA-0A58AD76D060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FD18-4727-421F-A3D3-84EDF1C3D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73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0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4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6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4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0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8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рассмотрим изменения в части с развернутым ответом. Новых заданий не добавилось, однако тут</a:t>
            </a:r>
            <a:r>
              <a:rPr lang="ru-RU" baseline="0" dirty="0"/>
              <a:t> тоже произошли изменения. Стереометрическая задача осталась на месте, при этом увеличена её «стоимость». Планиметрическая и экономическая задачи поменялись местами, и был уменьшен балл, который можно получить за задачу по экономике до 2. (Чтобы получить 1 балл необходимо составить корректную математическую модель, 2 балла - решить модель и получить верный ответ). Общее количество баллов за работу 31.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7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9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2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1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1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8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5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8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2019-BA66-4A83-B476-ED19373538F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7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s.fipi.ru/home/1" TargetMode="External"/><Relationship Id="rId7" Type="http://schemas.openxmlformats.org/officeDocument/2006/relationships/hyperlink" Target="https://iro23.ru/?page_id=597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e.sdamgia.ru/" TargetMode="External"/><Relationship Id="rId5" Type="http://schemas.openxmlformats.org/officeDocument/2006/relationships/hyperlink" Target="https://iro23.ru/?page_id=6548" TargetMode="External"/><Relationship Id="rId4" Type="http://schemas.openxmlformats.org/officeDocument/2006/relationships/hyperlink" Target="https://fipi.ru/navigator-podgotovki/navigator-ege#m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.fipi.ru/home/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navigator-ege#m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65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597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53" y="604645"/>
            <a:ext cx="1767844" cy="181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175" y="2333685"/>
            <a:ext cx="957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ЕГЭ-2023 по математике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226" y="4801388"/>
            <a:ext cx="5635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Белай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Елена Николаевна,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заведующий кафедрой </a:t>
            </a:r>
            <a:r>
              <a:rPr lang="ru-RU" sz="20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информатики и технологического образования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ГБОУ 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7111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6DBE8B7-27D1-44B5-8660-37F5A53B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999" y="991492"/>
            <a:ext cx="8255977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содержании КИМ ЕГЭ базового уровня отсутствуют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 структуру КИМ внесены изменения, позволяющие участнику экзамена более эффективно организовать работу над заданиями за счёт перегруппировки заданий по тематическим блокам.</a:t>
            </a:r>
          </a:p>
        </p:txBody>
      </p:sp>
    </p:spTree>
    <p:extLst>
      <p:ext uri="{BB962C8B-B14F-4D97-AF65-F5344CB8AC3E}">
        <p14:creationId xmlns:p14="http://schemas.microsoft.com/office/powerpoint/2010/main" val="60127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F34B170-4AB1-4903-89EE-407D70FC63FD}"/>
              </a:ext>
            </a:extLst>
          </p:cNvPr>
          <p:cNvSpPr txBox="1"/>
          <p:nvPr/>
        </p:nvSpPr>
        <p:spPr>
          <a:xfrm>
            <a:off x="3323862" y="0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БАЗОВЫЙ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69F54-F78C-4BBB-860B-A6316926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14" y="817296"/>
            <a:ext cx="3940954" cy="5517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DB01D-97A7-4A4B-9AB8-DBBC1A2FF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609" y="817296"/>
            <a:ext cx="3538638" cy="43041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B1473-67D7-4C7B-8C91-BCF9B9A8734C}"/>
              </a:ext>
            </a:extLst>
          </p:cNvPr>
          <p:cNvSpPr/>
          <p:nvPr/>
        </p:nvSpPr>
        <p:spPr>
          <a:xfrm>
            <a:off x="2257277" y="860617"/>
            <a:ext cx="3788229" cy="2245218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893C96-800E-4C00-8B8B-B4E6D091B33F}"/>
              </a:ext>
            </a:extLst>
          </p:cNvPr>
          <p:cNvSpPr/>
          <p:nvPr/>
        </p:nvSpPr>
        <p:spPr>
          <a:xfrm>
            <a:off x="2307770" y="4078513"/>
            <a:ext cx="3788229" cy="445739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425B6-A24E-42D4-8396-A4A5CF4D346F}"/>
              </a:ext>
            </a:extLst>
          </p:cNvPr>
          <p:cNvSpPr/>
          <p:nvPr/>
        </p:nvSpPr>
        <p:spPr>
          <a:xfrm>
            <a:off x="7990114" y="1240166"/>
            <a:ext cx="3589133" cy="445739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6CA891-FF84-4D3F-860C-61DA5DA20609}"/>
              </a:ext>
            </a:extLst>
          </p:cNvPr>
          <p:cNvSpPr/>
          <p:nvPr/>
        </p:nvSpPr>
        <p:spPr>
          <a:xfrm>
            <a:off x="7990113" y="2735061"/>
            <a:ext cx="3589133" cy="445739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E837C9-A0B4-46C6-A129-73F0CAEFF9C4}"/>
              </a:ext>
            </a:extLst>
          </p:cNvPr>
          <p:cNvSpPr/>
          <p:nvPr/>
        </p:nvSpPr>
        <p:spPr>
          <a:xfrm>
            <a:off x="7964244" y="2289322"/>
            <a:ext cx="3589133" cy="445739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9C4CDF-5453-4074-97E3-2F879B2685D3}"/>
              </a:ext>
            </a:extLst>
          </p:cNvPr>
          <p:cNvSpPr/>
          <p:nvPr/>
        </p:nvSpPr>
        <p:spPr>
          <a:xfrm>
            <a:off x="5590032" y="5364485"/>
            <a:ext cx="5579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Краткий ответ в виде целого числа или конечной десятичной дроби.</a:t>
            </a:r>
          </a:p>
        </p:txBody>
      </p:sp>
    </p:spTree>
    <p:extLst>
      <p:ext uri="{BB962C8B-B14F-4D97-AF65-F5344CB8AC3E}">
        <p14:creationId xmlns:p14="http://schemas.microsoft.com/office/powerpoint/2010/main" val="312399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69" y="729430"/>
            <a:ext cx="10004807" cy="5399140"/>
          </a:xfrm>
        </p:spPr>
        <p:txBody>
          <a:bodyPr>
            <a:noAutofit/>
          </a:bodyPr>
          <a:lstStyle/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Открытый банк заданий ЕГЭ (для уверенности в выполнении заданий с кратким ответом)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http://os.fipi.ru/home/1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 самостоятельной подготовки к ЕГЭ</a:t>
            </a:r>
          </a:p>
          <a:p>
            <a:pPr marL="0" indent="0"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https://fipi.ru/navigator-podgotovki/navigator-ege#ma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ГБОУ ИРО Краснодарского края. Страница кафедры математики, информатики и технологического образования. Подготовка к итоговой аттестации по математике</a:t>
            </a:r>
          </a:p>
          <a:p>
            <a:pPr marL="0" indent="0"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https://iro23.ru/?page_id=6548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СДАМ ГИА: РЕШУ ЕГЭ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https://ege.sdamgia.ru/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Телешкола Кубани – 2022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https://iro23.ru/?page_id=5977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Ближайшее мероприятие: 22.11.2021 в 15.00 вебинар </a:t>
            </a:r>
          </a:p>
          <a:p>
            <a:pPr marL="0" indent="0">
              <a:buNone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ЕГЭ предметно: комментарии председателя предметной комиссии»</a:t>
            </a:r>
          </a:p>
        </p:txBody>
      </p:sp>
    </p:spTree>
    <p:extLst>
      <p:ext uri="{BB962C8B-B14F-4D97-AF65-F5344CB8AC3E}">
        <p14:creationId xmlns:p14="http://schemas.microsoft.com/office/powerpoint/2010/main" val="99180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70" y="845343"/>
            <a:ext cx="9893160" cy="539914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Открытый банк заданий ЕГЭ (для уверенности в выполнении заданий с кратким ответом)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http://os.fipi.ru/home/1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C98EC-39DF-4C82-B726-32C32AB2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913" y="1591487"/>
            <a:ext cx="6504173" cy="45534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BC462E-BF99-4EE0-9AD2-E7E1D97D18B3}"/>
              </a:ext>
            </a:extLst>
          </p:cNvPr>
          <p:cNvSpPr/>
          <p:nvPr/>
        </p:nvSpPr>
        <p:spPr>
          <a:xfrm>
            <a:off x="5090747" y="2318385"/>
            <a:ext cx="1345223" cy="81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E18FFE-094E-4AAE-9728-54E5E2E89F84}"/>
              </a:ext>
            </a:extLst>
          </p:cNvPr>
          <p:cNvSpPr/>
          <p:nvPr/>
        </p:nvSpPr>
        <p:spPr>
          <a:xfrm>
            <a:off x="6487259" y="4680437"/>
            <a:ext cx="1345223" cy="81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686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70" y="845343"/>
            <a:ext cx="9893160" cy="53991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 самостоятельной подготовки к ЕГЭ</a:t>
            </a: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https://fipi.ru/navigator-podgotovki/navigator-ege#ma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44545" cy="944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5E281-BE81-44E3-B8A9-3B0D7E00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4" y="1729780"/>
            <a:ext cx="5514867" cy="45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70" y="845343"/>
            <a:ext cx="9893160" cy="53991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ГБОУ ИРО Краснодарского края. Страница кафедры математики, информатики и технологического образования. Подготовка к итоговой аттестации по математике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https://iro23.ru/?page_id=6548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F25986-47D1-40B9-83BC-EB57DB7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378" y="2007427"/>
            <a:ext cx="7156938" cy="40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70" y="845343"/>
            <a:ext cx="9893160" cy="53991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СДАМ ГИА: РЕШУ ЕГЭ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https://ege.sdamgia.ru/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E6B54-49E9-4CAF-A05E-C8DC1B6E1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191" y="1770410"/>
            <a:ext cx="9893161" cy="1857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8A60F8-EFC2-45DB-A67C-58E9A5189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191" y="3961100"/>
            <a:ext cx="9893161" cy="19503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466ADB-81BB-49A9-B3C6-D96C5A2AC07C}"/>
              </a:ext>
            </a:extLst>
          </p:cNvPr>
          <p:cNvSpPr/>
          <p:nvPr/>
        </p:nvSpPr>
        <p:spPr>
          <a:xfrm>
            <a:off x="5547947" y="2690446"/>
            <a:ext cx="3103684" cy="40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2645D0-E08D-4DA8-838A-DE6806D6FA2F}"/>
              </a:ext>
            </a:extLst>
          </p:cNvPr>
          <p:cNvSpPr/>
          <p:nvPr/>
        </p:nvSpPr>
        <p:spPr>
          <a:xfrm>
            <a:off x="5726724" y="4930413"/>
            <a:ext cx="3103684" cy="40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778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B28E-4C1F-4F74-8042-5505948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191" y="99199"/>
            <a:ext cx="9089571" cy="746144"/>
          </a:xfrm>
        </p:spPr>
        <p:txBody>
          <a:bodyPr/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ресурсы для подготовки к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70" y="845343"/>
            <a:ext cx="9893160" cy="53991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Телешкола Кубани – 2022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https://iro23.ru/?page_id=5977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B108E-9E1C-4F27-8067-C2CF2C5A7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487" y="1337671"/>
            <a:ext cx="6249728" cy="49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FE7A14-C04A-44D3-BBE6-26D36F0C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486" y="1576863"/>
            <a:ext cx="9893160" cy="5399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Систематическая подготовка – залог успеха на экзаменах!</a:t>
            </a: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61362" y="1484784"/>
            <a:ext cx="230425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65818" y="1484784"/>
            <a:ext cx="230425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Профильный уровень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61362" y="2708920"/>
            <a:ext cx="230425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аттестата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1362" y="3933056"/>
            <a:ext cx="230425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поступления в ВУЗ не нужна математика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65818" y="2708920"/>
            <a:ext cx="2304256" cy="17281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поступления в ВУЗ нужна математика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(39 баллов)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3250" y="5445224"/>
            <a:ext cx="842493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Математика необходима для обучения </a:t>
            </a:r>
            <a:r>
              <a:rPr lang="ru-RU" sz="2800" u="sng" dirty="0">
                <a:solidFill>
                  <a:srgbClr val="FF0000"/>
                </a:solidFill>
              </a:rPr>
              <a:t>ВО ВСЕХ </a:t>
            </a:r>
            <a:r>
              <a:rPr lang="ru-RU" sz="2800" dirty="0"/>
              <a:t>ВУЗах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A18EA-C0EC-456E-A7A0-81913CED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74" y="-140791"/>
            <a:ext cx="10142806" cy="9445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fipi.ru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утверждены демоверсии, спецификации, кодификаторы КИМ ЕГЭ 2023 года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94C763-F2BB-4D4B-BD7B-21B1A2B7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30" y="724129"/>
            <a:ext cx="4979963" cy="56399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39862A-4C3F-434F-82FC-AE56F49A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087" y="748747"/>
            <a:ext cx="4908690" cy="56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7E0ACE-F549-480E-836C-D720283F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840" y="105509"/>
            <a:ext cx="9914791" cy="7913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Математика ПРОФИЛЬНЫЙ уровень</a:t>
            </a:r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375692-3ED2-4805-9E97-2B4EDB5AC50D}"/>
              </a:ext>
            </a:extLst>
          </p:cNvPr>
          <p:cNvSpPr/>
          <p:nvPr/>
        </p:nvSpPr>
        <p:spPr>
          <a:xfrm>
            <a:off x="2277209" y="4871566"/>
            <a:ext cx="9914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экзамена 3 ч 55 минут.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выполнении заданий разрешается пользоваться линейкой.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ACCD9-0009-4FAC-8990-642F0F6C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348" y="1278548"/>
            <a:ext cx="6006612" cy="30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6DBE8B7-27D1-44B5-8660-37F5A53B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327" y="890908"/>
            <a:ext cx="8996641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содержании КИМ ЕГЭ  профильного уровня отсутствуют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 структуру КИМ (задания с кратким ответом) внесены изменения, позволяющие участнику экзамена более эффективно организовать работу над заданиями за счёт перегруппировки заданий по тематическим блокам.</a:t>
            </a:r>
          </a:p>
        </p:txBody>
      </p:sp>
    </p:spTree>
    <p:extLst>
      <p:ext uri="{BB962C8B-B14F-4D97-AF65-F5344CB8AC3E}">
        <p14:creationId xmlns:p14="http://schemas.microsoft.com/office/powerpoint/2010/main" val="320541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F34B170-4AB1-4903-89EE-407D70FC63FD}"/>
              </a:ext>
            </a:extLst>
          </p:cNvPr>
          <p:cNvSpPr txBox="1"/>
          <p:nvPr/>
        </p:nvSpPr>
        <p:spPr>
          <a:xfrm>
            <a:off x="3323862" y="0"/>
            <a:ext cx="8285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Математика ПРОФИЛЬНЫЙ уровень</a:t>
            </a:r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95DF8081-C2DB-4003-B0CF-36DEB83C2BE6}"/>
              </a:ext>
            </a:extLst>
          </p:cNvPr>
          <p:cNvSpPr/>
          <p:nvPr/>
        </p:nvSpPr>
        <p:spPr>
          <a:xfrm>
            <a:off x="2949394" y="744265"/>
            <a:ext cx="2410550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542A5C1A-DB42-43BB-8A2E-242FCBD5539B}"/>
              </a:ext>
            </a:extLst>
          </p:cNvPr>
          <p:cNvSpPr/>
          <p:nvPr/>
        </p:nvSpPr>
        <p:spPr>
          <a:xfrm>
            <a:off x="2969544" y="1248357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вер. (лёгкая)</a:t>
            </a:r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FD1C1E8A-31A8-4BED-ACB6-D8312DD5B418}"/>
              </a:ext>
            </a:extLst>
          </p:cNvPr>
          <p:cNvSpPr/>
          <p:nvPr/>
        </p:nvSpPr>
        <p:spPr>
          <a:xfrm>
            <a:off x="2969544" y="1752449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D073DF5D-0EA0-496E-9AE9-DCB4343B7743}"/>
              </a:ext>
            </a:extLst>
          </p:cNvPr>
          <p:cNvSpPr/>
          <p:nvPr/>
        </p:nvSpPr>
        <p:spPr>
          <a:xfrm>
            <a:off x="2969544" y="2256541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</a:p>
        </p:txBody>
      </p:sp>
      <p:sp>
        <p:nvSpPr>
          <p:cNvPr id="44" name="Блок-схема: альтернативный процесс 43">
            <a:extLst>
              <a:ext uri="{FF2B5EF4-FFF2-40B4-BE49-F238E27FC236}">
                <a16:creationId xmlns:a16="http://schemas.microsoft.com/office/drawing/2014/main" id="{5F2D890C-6411-44DA-91F9-F2B786C3DBEC}"/>
              </a:ext>
            </a:extLst>
          </p:cNvPr>
          <p:cNvSpPr/>
          <p:nvPr/>
        </p:nvSpPr>
        <p:spPr>
          <a:xfrm>
            <a:off x="2969544" y="2760638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Стереометрия</a:t>
            </a:r>
          </a:p>
        </p:txBody>
      </p:sp>
      <p:sp>
        <p:nvSpPr>
          <p:cNvPr id="45" name="Блок-схема: альтернативный процесс 44">
            <a:extLst>
              <a:ext uri="{FF2B5EF4-FFF2-40B4-BE49-F238E27FC236}">
                <a16:creationId xmlns:a16="http://schemas.microsoft.com/office/drawing/2014/main" id="{789C74A3-6956-43E7-90D0-C15B350D25C7}"/>
              </a:ext>
            </a:extLst>
          </p:cNvPr>
          <p:cNvSpPr/>
          <p:nvPr/>
        </p:nvSpPr>
        <p:spPr>
          <a:xfrm>
            <a:off x="2969544" y="3264730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Смысл. производной</a:t>
            </a: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FA368E53-6868-48DE-A50F-30DFDC73A844}"/>
              </a:ext>
            </a:extLst>
          </p:cNvPr>
          <p:cNvSpPr/>
          <p:nvPr/>
        </p:nvSpPr>
        <p:spPr>
          <a:xfrm>
            <a:off x="2969544" y="3768822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</a:t>
            </a:r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B5BFDE5A-4049-4E2C-A7FC-3BD7348C06F5}"/>
              </a:ext>
            </a:extLst>
          </p:cNvPr>
          <p:cNvSpPr/>
          <p:nvPr/>
        </p:nvSpPr>
        <p:spPr>
          <a:xfrm>
            <a:off x="2969544" y="4272914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задача</a:t>
            </a:r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84ADB792-8529-4293-93F5-B099BC572FC8}"/>
              </a:ext>
            </a:extLst>
          </p:cNvPr>
          <p:cNvSpPr/>
          <p:nvPr/>
        </p:nvSpPr>
        <p:spPr>
          <a:xfrm>
            <a:off x="2969544" y="4753559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682ACEB5-387D-4E1B-8FC9-D063033ADA02}"/>
              </a:ext>
            </a:extLst>
          </p:cNvPr>
          <p:cNvSpPr/>
          <p:nvPr/>
        </p:nvSpPr>
        <p:spPr>
          <a:xfrm>
            <a:off x="2969544" y="5243583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вер.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22076C2D-878A-4F3B-9962-216DF055C737}"/>
              </a:ext>
            </a:extLst>
          </p:cNvPr>
          <p:cNvSpPr/>
          <p:nvPr/>
        </p:nvSpPr>
        <p:spPr>
          <a:xfrm>
            <a:off x="2969544" y="5747675"/>
            <a:ext cx="2390399" cy="40327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6EAD0F-48E4-46BB-97EC-7628A1BA98A5}"/>
              </a:ext>
            </a:extLst>
          </p:cNvPr>
          <p:cNvSpPr txBox="1"/>
          <p:nvPr/>
        </p:nvSpPr>
        <p:spPr>
          <a:xfrm>
            <a:off x="1943990" y="28368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52" name="Блок-схема: альтернативный процесс 51">
            <a:extLst>
              <a:ext uri="{FF2B5EF4-FFF2-40B4-BE49-F238E27FC236}">
                <a16:creationId xmlns:a16="http://schemas.microsoft.com/office/drawing/2014/main" id="{FF162548-CCF4-4E51-A275-A9BBAC9AB089}"/>
              </a:ext>
            </a:extLst>
          </p:cNvPr>
          <p:cNvSpPr/>
          <p:nvPr/>
        </p:nvSpPr>
        <p:spPr>
          <a:xfrm>
            <a:off x="8776047" y="2760641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</a:p>
        </p:txBody>
      </p:sp>
      <p:sp>
        <p:nvSpPr>
          <p:cNvPr id="53" name="Блок-схема: альтернативный процесс 52">
            <a:extLst>
              <a:ext uri="{FF2B5EF4-FFF2-40B4-BE49-F238E27FC236}">
                <a16:creationId xmlns:a16="http://schemas.microsoft.com/office/drawing/2014/main" id="{13C91629-B842-43F3-AF92-5459EE868B91}"/>
              </a:ext>
            </a:extLst>
          </p:cNvPr>
          <p:cNvSpPr/>
          <p:nvPr/>
        </p:nvSpPr>
        <p:spPr>
          <a:xfrm>
            <a:off x="8776047" y="1754795"/>
            <a:ext cx="2410550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вер. (лёгкая)</a:t>
            </a:r>
          </a:p>
        </p:txBody>
      </p:sp>
      <p:sp>
        <p:nvSpPr>
          <p:cNvPr id="54" name="Блок-схема: альтернативный процесс 53">
            <a:extLst>
              <a:ext uri="{FF2B5EF4-FFF2-40B4-BE49-F238E27FC236}">
                <a16:creationId xmlns:a16="http://schemas.microsoft.com/office/drawing/2014/main" id="{F4470CB9-AB57-4B80-8855-9F3F59F309C9}"/>
              </a:ext>
            </a:extLst>
          </p:cNvPr>
          <p:cNvSpPr/>
          <p:nvPr/>
        </p:nvSpPr>
        <p:spPr>
          <a:xfrm>
            <a:off x="8755896" y="739574"/>
            <a:ext cx="2410550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</p:txBody>
      </p:sp>
      <p:sp>
        <p:nvSpPr>
          <p:cNvPr id="55" name="Блок-схема: альтернативный процесс 54">
            <a:extLst>
              <a:ext uri="{FF2B5EF4-FFF2-40B4-BE49-F238E27FC236}">
                <a16:creationId xmlns:a16="http://schemas.microsoft.com/office/drawing/2014/main" id="{C3376E7B-1E13-46E0-8319-F566DE08932B}"/>
              </a:ext>
            </a:extLst>
          </p:cNvPr>
          <p:cNvSpPr/>
          <p:nvPr/>
        </p:nvSpPr>
        <p:spPr>
          <a:xfrm>
            <a:off x="8776047" y="3269413"/>
            <a:ext cx="2410550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</a:p>
        </p:txBody>
      </p:sp>
      <p:sp>
        <p:nvSpPr>
          <p:cNvPr id="56" name="Блок-схема: альтернативный процесс 55">
            <a:extLst>
              <a:ext uri="{FF2B5EF4-FFF2-40B4-BE49-F238E27FC236}">
                <a16:creationId xmlns:a16="http://schemas.microsoft.com/office/drawing/2014/main" id="{6FC637B6-78C7-4006-A30C-23A769978532}"/>
              </a:ext>
            </a:extLst>
          </p:cNvPr>
          <p:cNvSpPr/>
          <p:nvPr/>
        </p:nvSpPr>
        <p:spPr>
          <a:xfrm>
            <a:off x="8776047" y="1220219"/>
            <a:ext cx="2410550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Стереометрия</a:t>
            </a:r>
          </a:p>
        </p:txBody>
      </p:sp>
      <p:sp>
        <p:nvSpPr>
          <p:cNvPr id="57" name="Блок-схема: альтернативный процесс 56">
            <a:extLst>
              <a:ext uri="{FF2B5EF4-FFF2-40B4-BE49-F238E27FC236}">
                <a16:creationId xmlns:a16="http://schemas.microsoft.com/office/drawing/2014/main" id="{449CCA5C-BEED-40CF-BA93-CE9937890728}"/>
              </a:ext>
            </a:extLst>
          </p:cNvPr>
          <p:cNvSpPr/>
          <p:nvPr/>
        </p:nvSpPr>
        <p:spPr>
          <a:xfrm>
            <a:off x="8776047" y="3757101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Смысл. производной</a:t>
            </a:r>
          </a:p>
        </p:txBody>
      </p:sp>
      <p:sp>
        <p:nvSpPr>
          <p:cNvPr id="58" name="Блок-схема: альтернативный процесс 57">
            <a:extLst>
              <a:ext uri="{FF2B5EF4-FFF2-40B4-BE49-F238E27FC236}">
                <a16:creationId xmlns:a16="http://schemas.microsoft.com/office/drawing/2014/main" id="{1BCC6FA2-3F34-4E4C-83BB-927116BECBE3}"/>
              </a:ext>
            </a:extLst>
          </p:cNvPr>
          <p:cNvSpPr/>
          <p:nvPr/>
        </p:nvSpPr>
        <p:spPr>
          <a:xfrm>
            <a:off x="8776047" y="4261193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</a:t>
            </a:r>
          </a:p>
        </p:txBody>
      </p:sp>
      <p:sp>
        <p:nvSpPr>
          <p:cNvPr id="59" name="Блок-схема: альтернативный процесс 58">
            <a:extLst>
              <a:ext uri="{FF2B5EF4-FFF2-40B4-BE49-F238E27FC236}">
                <a16:creationId xmlns:a16="http://schemas.microsoft.com/office/drawing/2014/main" id="{77406AA2-BBD9-4180-AC45-095E2EAB30A0}"/>
              </a:ext>
            </a:extLst>
          </p:cNvPr>
          <p:cNvSpPr/>
          <p:nvPr/>
        </p:nvSpPr>
        <p:spPr>
          <a:xfrm>
            <a:off x="8776047" y="4765285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задача</a:t>
            </a:r>
          </a:p>
        </p:txBody>
      </p:sp>
      <p:sp>
        <p:nvSpPr>
          <p:cNvPr id="60" name="Блок-схема: альтернативный процесс 59">
            <a:extLst>
              <a:ext uri="{FF2B5EF4-FFF2-40B4-BE49-F238E27FC236}">
                <a16:creationId xmlns:a16="http://schemas.microsoft.com/office/drawing/2014/main" id="{B180B0B0-6EAA-4445-9652-A4A4C9E57862}"/>
              </a:ext>
            </a:extLst>
          </p:cNvPr>
          <p:cNvSpPr/>
          <p:nvPr/>
        </p:nvSpPr>
        <p:spPr>
          <a:xfrm>
            <a:off x="8776047" y="5245930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</p:txBody>
      </p:sp>
      <p:sp>
        <p:nvSpPr>
          <p:cNvPr id="61" name="Блок-схема: альтернативный процесс 60">
            <a:extLst>
              <a:ext uri="{FF2B5EF4-FFF2-40B4-BE49-F238E27FC236}">
                <a16:creationId xmlns:a16="http://schemas.microsoft.com/office/drawing/2014/main" id="{EB3AFEAB-4775-45D3-A6E6-C29AB2BC8102}"/>
              </a:ext>
            </a:extLst>
          </p:cNvPr>
          <p:cNvSpPr/>
          <p:nvPr/>
        </p:nvSpPr>
        <p:spPr>
          <a:xfrm>
            <a:off x="8776047" y="2272953"/>
            <a:ext cx="2410550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вер.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" name="Блок-схема: альтернативный процесс 61">
            <a:extLst>
              <a:ext uri="{FF2B5EF4-FFF2-40B4-BE49-F238E27FC236}">
                <a16:creationId xmlns:a16="http://schemas.microsoft.com/office/drawing/2014/main" id="{8797D25F-6756-4DBF-A1AD-9AC2DF63805E}"/>
              </a:ext>
            </a:extLst>
          </p:cNvPr>
          <p:cNvSpPr/>
          <p:nvPr/>
        </p:nvSpPr>
        <p:spPr>
          <a:xfrm>
            <a:off x="8776047" y="5747675"/>
            <a:ext cx="2390399" cy="403273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107518-A80A-4931-94B3-B576C4F94967}"/>
              </a:ext>
            </a:extLst>
          </p:cNvPr>
          <p:cNvSpPr txBox="1"/>
          <p:nvPr/>
        </p:nvSpPr>
        <p:spPr>
          <a:xfrm>
            <a:off x="11186597" y="28442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86D74876-8F51-4650-9A73-5FB8F075EC4A}"/>
              </a:ext>
            </a:extLst>
          </p:cNvPr>
          <p:cNvCxnSpPr>
            <a:cxnSpLocks/>
            <a:stCxn id="39" idx="3"/>
            <a:endCxn id="52" idx="1"/>
          </p:cNvCxnSpPr>
          <p:nvPr/>
        </p:nvCxnSpPr>
        <p:spPr>
          <a:xfrm>
            <a:off x="5359944" y="945902"/>
            <a:ext cx="3416103" cy="2016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8F633387-D9D7-4B61-9751-42CCD82BA358}"/>
              </a:ext>
            </a:extLst>
          </p:cNvPr>
          <p:cNvCxnSpPr>
            <a:cxnSpLocks/>
            <a:stCxn id="40" idx="3"/>
            <a:endCxn id="53" idx="1"/>
          </p:cNvCxnSpPr>
          <p:nvPr/>
        </p:nvCxnSpPr>
        <p:spPr>
          <a:xfrm>
            <a:off x="5359943" y="1449994"/>
            <a:ext cx="3416104" cy="506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7E6AAF3-7318-4042-8FF2-8A940B926943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 flipV="1">
            <a:off x="5359943" y="941211"/>
            <a:ext cx="3395953" cy="10128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62DC2812-2829-475C-8C0F-9D346B63228A}"/>
              </a:ext>
            </a:extLst>
          </p:cNvPr>
          <p:cNvCxnSpPr>
            <a:cxnSpLocks/>
            <a:stCxn id="43" idx="3"/>
            <a:endCxn id="55" idx="1"/>
          </p:cNvCxnSpPr>
          <p:nvPr/>
        </p:nvCxnSpPr>
        <p:spPr>
          <a:xfrm>
            <a:off x="5359943" y="2458178"/>
            <a:ext cx="3416104" cy="1012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3752FC7E-2707-4259-9976-4AC294A27685}"/>
              </a:ext>
            </a:extLst>
          </p:cNvPr>
          <p:cNvCxnSpPr>
            <a:cxnSpLocks/>
            <a:stCxn id="44" idx="3"/>
            <a:endCxn id="56" idx="1"/>
          </p:cNvCxnSpPr>
          <p:nvPr/>
        </p:nvCxnSpPr>
        <p:spPr>
          <a:xfrm flipV="1">
            <a:off x="5359943" y="1421856"/>
            <a:ext cx="3416104" cy="1540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F29BB826-6753-4C09-8E66-2C68EF3D017D}"/>
              </a:ext>
            </a:extLst>
          </p:cNvPr>
          <p:cNvCxnSpPr>
            <a:cxnSpLocks/>
            <a:stCxn id="49" idx="3"/>
            <a:endCxn id="61" idx="1"/>
          </p:cNvCxnSpPr>
          <p:nvPr/>
        </p:nvCxnSpPr>
        <p:spPr>
          <a:xfrm flipV="1">
            <a:off x="5359943" y="2474590"/>
            <a:ext cx="3416104" cy="29706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E70B8C-78D1-4019-8DE8-6B93D604F8F4}"/>
              </a:ext>
            </a:extLst>
          </p:cNvPr>
          <p:cNvSpPr/>
          <p:nvPr/>
        </p:nvSpPr>
        <p:spPr>
          <a:xfrm>
            <a:off x="5516746" y="2942792"/>
            <a:ext cx="3082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Краткий ответ в виде целого числа или конечной десятичной дроби</a:t>
            </a:r>
          </a:p>
        </p:txBody>
      </p:sp>
    </p:spTree>
    <p:extLst>
      <p:ext uri="{BB962C8B-B14F-4D97-AF65-F5344CB8AC3E}">
        <p14:creationId xmlns:p14="http://schemas.microsoft.com/office/powerpoint/2010/main" val="164218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44" y="90551"/>
            <a:ext cx="10845800" cy="122399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кафедры математики, информатики и технологического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261" y="2612762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Простейшие уравнения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2515" y="1843832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Элементарная теория вероятностей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6406" y="3576039"/>
            <a:ext cx="672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Геометрический и физический смысл производной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261" y="121562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Планиметрия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2515" y="3099063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Преобразование выражений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2515" y="150015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Стереометрия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4261" y="4041714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задача (задачи с прикладным содержанием)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6406" y="4476311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Текстовая задача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0160" y="4910908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Графики функций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8021" y="2243644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Сложная теория вероятностей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4349" y="5425638"/>
            <a:ext cx="459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 Исследование функций (экстремумы)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0160" y="2594595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0160" y="1842224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0160" y="3105294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50160" y="3603385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46283" y="4888585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46283" y="4107400"/>
            <a:ext cx="7198360" cy="4418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9" y="287574"/>
            <a:ext cx="8686801" cy="88760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 профильного уровня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(развернутый ответ)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9680" y="1403868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Уравнение с отбором корней (2 балла)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79680" y="1917061"/>
            <a:ext cx="514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13) Стереометрическая задача (3 балла)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04060" y="255689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14) Неравенство (2 балла)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15747" y="3827483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16) Планиметрическая задача (3 балла)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4060" y="3154916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15) Экономическая задача (2 балла)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5747" y="4444074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17) Задача с параметром (4 балла)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4060" y="5086209"/>
            <a:ext cx="40895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18) Числа и их свойства (4 балла)</a:t>
            </a:r>
          </a:p>
        </p:txBody>
      </p:sp>
    </p:spTree>
    <p:extLst>
      <p:ext uri="{BB962C8B-B14F-4D97-AF65-F5344CB8AC3E}">
        <p14:creationId xmlns:p14="http://schemas.microsoft.com/office/powerpoint/2010/main" val="20065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F34B170-4AB1-4903-89EE-407D70FC63FD}"/>
              </a:ext>
            </a:extLst>
          </p:cNvPr>
          <p:cNvSpPr txBox="1"/>
          <p:nvPr/>
        </p:nvSpPr>
        <p:spPr>
          <a:xfrm>
            <a:off x="3323862" y="0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БАЗОВЫЙ уровень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F758B-9C65-4FAD-A2E8-1A18A177B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3" y="791918"/>
            <a:ext cx="3015652" cy="37211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8B1AAA-DD70-4FF9-AC5E-FF79BD68A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96" y="2153541"/>
            <a:ext cx="5603337" cy="3721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62860-B3ED-4E4F-8A87-0D4D8BEF5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014" y="2424790"/>
            <a:ext cx="3032233" cy="39028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0F107C-503B-4689-AEEF-CE385A3F64EC}"/>
              </a:ext>
            </a:extLst>
          </p:cNvPr>
          <p:cNvSpPr/>
          <p:nvPr/>
        </p:nvSpPr>
        <p:spPr>
          <a:xfrm>
            <a:off x="5147087" y="791918"/>
            <a:ext cx="6748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 экзамена 180 минут.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справочные материалы выдаются вместе с текстом экзаменационной работы. При выполнении заданий разрешается пользоваться линейкой.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763</Words>
  <Application>Microsoft Office PowerPoint</Application>
  <PresentationFormat>Широкоэкранный</PresentationFormat>
  <Paragraphs>103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1_Тема Office</vt:lpstr>
      <vt:lpstr>Презентация PowerPoint</vt:lpstr>
      <vt:lpstr>Презентация PowerPoint</vt:lpstr>
      <vt:lpstr>На сайте fipi.ru утверждены демоверсии, спецификации, кодификаторы КИМ ЕГЭ 2023 года</vt:lpstr>
      <vt:lpstr>ЕГЭ Математика ПРОФИЛЬНЫЙ уровень</vt:lpstr>
      <vt:lpstr>Изменения в содержании КИМ ЕГЭ  профильного уровня отсутствуют.   В структуру КИМ (задания с кратким ответом) внесены изменения, позволяющие участнику экзамена более эффективно организовать работу над заданиями за счёт перегруппировки заданий по тематическим блокам.</vt:lpstr>
      <vt:lpstr>Презентация PowerPoint</vt:lpstr>
      <vt:lpstr>Рекомендации кафедры математики, информатики и технологического образования</vt:lpstr>
      <vt:lpstr>ЕГЭ профильного уровня  (развернутый ответ)</vt:lpstr>
      <vt:lpstr>Презентация PowerPoint</vt:lpstr>
      <vt:lpstr>Изменения в содержании КИМ ЕГЭ базового уровня отсутствуют.   В структуру КИМ внесены изменения, позволяющие участнику экзамена более эффективно организовать работу над заданиями за счёт перегруппировки заданий по тематическим блокам.</vt:lpstr>
      <vt:lpstr>Презентация PowerPoint</vt:lpstr>
      <vt:lpstr>Полезные ресурсы для подготовки к ЕГЭ</vt:lpstr>
      <vt:lpstr>Полезные ресурсы для подготовки к ЕГЭ</vt:lpstr>
      <vt:lpstr>Полезные ресурсы для подготовки к ЕГЭ</vt:lpstr>
      <vt:lpstr>Полезные ресурсы для подготовки к ЕГЭ</vt:lpstr>
      <vt:lpstr>Полезные ресурсы для подготовки к ЕГЭ</vt:lpstr>
      <vt:lpstr>Полезные ресурсы для подготовки к ЕГЭ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ЕГЭ предметно</dc:title>
  <dc:creator>Дмитрий Барышенский</dc:creator>
  <cp:lastModifiedBy>Елена Н. Белай</cp:lastModifiedBy>
  <cp:revision>139</cp:revision>
  <dcterms:created xsi:type="dcterms:W3CDTF">2022-11-07T11:31:04Z</dcterms:created>
  <dcterms:modified xsi:type="dcterms:W3CDTF">2022-11-18T11:19:36Z</dcterms:modified>
</cp:coreProperties>
</file>